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7" r:id="rId4"/>
    <p:sldId id="261" r:id="rId5"/>
    <p:sldId id="260" r:id="rId6"/>
    <p:sldId id="262" r:id="rId7"/>
    <p:sldId id="259" r:id="rId8"/>
    <p:sldId id="263" r:id="rId9"/>
    <p:sldId id="264" r:id="rId10"/>
    <p:sldId id="265" r:id="rId11"/>
    <p:sldId id="274" r:id="rId12"/>
    <p:sldId id="283" r:id="rId13"/>
    <p:sldId id="275" r:id="rId14"/>
    <p:sldId id="269" r:id="rId15"/>
    <p:sldId id="277" r:id="rId16"/>
    <p:sldId id="279" r:id="rId17"/>
    <p:sldId id="276" r:id="rId18"/>
    <p:sldId id="267" r:id="rId19"/>
    <p:sldId id="271" r:id="rId20"/>
    <p:sldId id="273" r:id="rId21"/>
    <p:sldId id="282" r:id="rId22"/>
    <p:sldId id="280" r:id="rId23"/>
    <p:sldId id="281" r:id="rId24"/>
    <p:sldId id="272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33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EF85FE-367B-4FC9-928B-FD518641AC8D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F2C9AC2-D931-4A09-8E54-52927CDBC1D1}">
      <dgm:prSet phldrT="[Texto]"/>
      <dgm:spPr/>
      <dgm:t>
        <a:bodyPr/>
        <a:lstStyle/>
        <a:p>
          <a:r>
            <a:rPr lang="es-ES" dirty="0" smtClean="0"/>
            <a:t>1</a:t>
          </a:r>
          <a:endParaRPr lang="es-ES" dirty="0"/>
        </a:p>
      </dgm:t>
    </dgm:pt>
    <dgm:pt modelId="{27FF29FE-60E2-40BB-8A37-5E80D448C6C8}" type="parTrans" cxnId="{CBE3B8B8-BCA8-4535-8CAE-329963C29E5D}">
      <dgm:prSet/>
      <dgm:spPr/>
      <dgm:t>
        <a:bodyPr/>
        <a:lstStyle/>
        <a:p>
          <a:endParaRPr lang="es-ES"/>
        </a:p>
      </dgm:t>
    </dgm:pt>
    <dgm:pt modelId="{144FA0B5-D740-41F0-9A8D-DCF51B6AA5B2}" type="sibTrans" cxnId="{CBE3B8B8-BCA8-4535-8CAE-329963C29E5D}">
      <dgm:prSet/>
      <dgm:spPr/>
      <dgm:t>
        <a:bodyPr/>
        <a:lstStyle/>
        <a:p>
          <a:endParaRPr lang="es-ES"/>
        </a:p>
      </dgm:t>
    </dgm:pt>
    <dgm:pt modelId="{071F32FC-CD53-45DE-BCD0-95696D815373}">
      <dgm:prSet phldrT="[Texto]"/>
      <dgm:spPr/>
      <dgm:t>
        <a:bodyPr/>
        <a:lstStyle/>
        <a:p>
          <a:r>
            <a:rPr lang="es-ES" dirty="0" smtClean="0"/>
            <a:t>Atmósfera</a:t>
          </a:r>
          <a:endParaRPr lang="es-ES" dirty="0"/>
        </a:p>
      </dgm:t>
    </dgm:pt>
    <dgm:pt modelId="{9114EE94-605C-4B08-88A6-1BD84215084D}" type="parTrans" cxnId="{20C12468-350E-4D19-8F22-37B417ACBB0D}">
      <dgm:prSet/>
      <dgm:spPr/>
      <dgm:t>
        <a:bodyPr/>
        <a:lstStyle/>
        <a:p>
          <a:endParaRPr lang="es-ES"/>
        </a:p>
      </dgm:t>
    </dgm:pt>
    <dgm:pt modelId="{C82D7512-F2EA-4E65-B736-631C8372C5EC}" type="sibTrans" cxnId="{20C12468-350E-4D19-8F22-37B417ACBB0D}">
      <dgm:prSet/>
      <dgm:spPr/>
      <dgm:t>
        <a:bodyPr/>
        <a:lstStyle/>
        <a:p>
          <a:endParaRPr lang="es-ES"/>
        </a:p>
      </dgm:t>
    </dgm:pt>
    <dgm:pt modelId="{1E6525EB-6CA4-4A36-8FC6-AEAA18339858}">
      <dgm:prSet phldrT="[Texto]"/>
      <dgm:spPr/>
      <dgm:t>
        <a:bodyPr/>
        <a:lstStyle/>
        <a:p>
          <a:r>
            <a:rPr lang="es-ES" dirty="0" smtClean="0"/>
            <a:t>2</a:t>
          </a:r>
          <a:endParaRPr lang="es-ES" dirty="0"/>
        </a:p>
      </dgm:t>
    </dgm:pt>
    <dgm:pt modelId="{B0A6EA46-439A-4A6E-841D-B06FFD081347}" type="parTrans" cxnId="{A18C5F1F-C28E-4338-A505-9EC9141974B6}">
      <dgm:prSet/>
      <dgm:spPr/>
      <dgm:t>
        <a:bodyPr/>
        <a:lstStyle/>
        <a:p>
          <a:endParaRPr lang="es-ES"/>
        </a:p>
      </dgm:t>
    </dgm:pt>
    <dgm:pt modelId="{F235302A-388B-4358-B8B8-0EEB03044177}" type="sibTrans" cxnId="{A18C5F1F-C28E-4338-A505-9EC9141974B6}">
      <dgm:prSet/>
      <dgm:spPr/>
      <dgm:t>
        <a:bodyPr/>
        <a:lstStyle/>
        <a:p>
          <a:endParaRPr lang="es-ES"/>
        </a:p>
      </dgm:t>
    </dgm:pt>
    <dgm:pt modelId="{48DE461B-7936-4E9A-BA21-2391B8600FE1}">
      <dgm:prSet phldrT="[Texto]"/>
      <dgm:spPr/>
      <dgm:t>
        <a:bodyPr/>
        <a:lstStyle/>
        <a:p>
          <a:r>
            <a:rPr lang="es-ES" dirty="0" smtClean="0"/>
            <a:t>Troposfera </a:t>
          </a:r>
          <a:endParaRPr lang="es-ES" dirty="0"/>
        </a:p>
      </dgm:t>
    </dgm:pt>
    <dgm:pt modelId="{EB9A3E1C-1AE7-4F2E-A602-3BBFC86FAC5B}" type="parTrans" cxnId="{83E6A9E9-9D7E-4A0F-9474-EBB9EB717F4C}">
      <dgm:prSet/>
      <dgm:spPr/>
      <dgm:t>
        <a:bodyPr/>
        <a:lstStyle/>
        <a:p>
          <a:endParaRPr lang="es-ES"/>
        </a:p>
      </dgm:t>
    </dgm:pt>
    <dgm:pt modelId="{18C96287-BC04-4168-9AEB-C88ABCAAA988}" type="sibTrans" cxnId="{83E6A9E9-9D7E-4A0F-9474-EBB9EB717F4C}">
      <dgm:prSet/>
      <dgm:spPr/>
      <dgm:t>
        <a:bodyPr/>
        <a:lstStyle/>
        <a:p>
          <a:endParaRPr lang="es-ES"/>
        </a:p>
      </dgm:t>
    </dgm:pt>
    <dgm:pt modelId="{DFB89957-66DE-41A9-A2D1-62EB07970DE8}">
      <dgm:prSet phldrT="[Texto]"/>
      <dgm:spPr/>
      <dgm:t>
        <a:bodyPr/>
        <a:lstStyle/>
        <a:p>
          <a:r>
            <a:rPr lang="es-ES" dirty="0" smtClean="0"/>
            <a:t>Efecto invernadero </a:t>
          </a:r>
          <a:endParaRPr lang="es-ES" dirty="0"/>
        </a:p>
      </dgm:t>
    </dgm:pt>
    <dgm:pt modelId="{52D63A9A-556F-455B-9806-6B7C02991659}" type="parTrans" cxnId="{F2EDB3CF-2666-44CA-A114-B1DD82DDCD69}">
      <dgm:prSet/>
      <dgm:spPr/>
      <dgm:t>
        <a:bodyPr/>
        <a:lstStyle/>
        <a:p>
          <a:endParaRPr lang="es-ES"/>
        </a:p>
      </dgm:t>
    </dgm:pt>
    <dgm:pt modelId="{968340E2-7DC6-42FE-9AC9-37BE4751F3D7}" type="sibTrans" cxnId="{F2EDB3CF-2666-44CA-A114-B1DD82DDCD69}">
      <dgm:prSet/>
      <dgm:spPr/>
      <dgm:t>
        <a:bodyPr/>
        <a:lstStyle/>
        <a:p>
          <a:endParaRPr lang="es-ES"/>
        </a:p>
      </dgm:t>
    </dgm:pt>
    <dgm:pt modelId="{70A095A1-F3E1-455A-8C2B-543DB02B9A97}">
      <dgm:prSet phldrT="[Texto]"/>
      <dgm:spPr/>
      <dgm:t>
        <a:bodyPr/>
        <a:lstStyle/>
        <a:p>
          <a:r>
            <a:rPr lang="es-ES" dirty="0" smtClean="0"/>
            <a:t>3</a:t>
          </a:r>
          <a:endParaRPr lang="es-ES" dirty="0"/>
        </a:p>
      </dgm:t>
    </dgm:pt>
    <dgm:pt modelId="{B5992ABF-D9E3-4A85-B9EC-F77F5C896BD8}" type="parTrans" cxnId="{13F8169F-C33D-48CE-B059-713407AD1747}">
      <dgm:prSet/>
      <dgm:spPr/>
      <dgm:t>
        <a:bodyPr/>
        <a:lstStyle/>
        <a:p>
          <a:endParaRPr lang="es-ES"/>
        </a:p>
      </dgm:t>
    </dgm:pt>
    <dgm:pt modelId="{2BE57E73-6E31-4832-B532-8D92CE849BF6}" type="sibTrans" cxnId="{13F8169F-C33D-48CE-B059-713407AD1747}">
      <dgm:prSet/>
      <dgm:spPr/>
      <dgm:t>
        <a:bodyPr/>
        <a:lstStyle/>
        <a:p>
          <a:endParaRPr lang="es-ES"/>
        </a:p>
      </dgm:t>
    </dgm:pt>
    <dgm:pt modelId="{3E81B511-A6C1-4806-B009-EE5AC3B81FC1}">
      <dgm:prSet phldrT="[Texto]"/>
      <dgm:spPr/>
      <dgm:t>
        <a:bodyPr/>
        <a:lstStyle/>
        <a:p>
          <a:r>
            <a:rPr lang="es-ES" dirty="0" smtClean="0"/>
            <a:t>Capa de ozono</a:t>
          </a:r>
          <a:endParaRPr lang="es-ES" dirty="0"/>
        </a:p>
      </dgm:t>
    </dgm:pt>
    <dgm:pt modelId="{F1AEBA55-B1B0-4EEE-9982-67321D142A8C}" type="parTrans" cxnId="{FB2DC67E-5BCE-493A-9D06-E6A4A424EC35}">
      <dgm:prSet/>
      <dgm:spPr/>
      <dgm:t>
        <a:bodyPr/>
        <a:lstStyle/>
        <a:p>
          <a:endParaRPr lang="es-ES"/>
        </a:p>
      </dgm:t>
    </dgm:pt>
    <dgm:pt modelId="{9845AA27-213A-4341-B568-0BB32698CD05}" type="sibTrans" cxnId="{FB2DC67E-5BCE-493A-9D06-E6A4A424EC35}">
      <dgm:prSet/>
      <dgm:spPr/>
      <dgm:t>
        <a:bodyPr/>
        <a:lstStyle/>
        <a:p>
          <a:endParaRPr lang="es-ES"/>
        </a:p>
      </dgm:t>
    </dgm:pt>
    <dgm:pt modelId="{E0A6984E-A19A-4864-8BE1-DF99821439F3}">
      <dgm:prSet phldrT="[Texto]"/>
      <dgm:spPr/>
      <dgm:t>
        <a:bodyPr/>
        <a:lstStyle/>
        <a:p>
          <a:r>
            <a:rPr lang="es-ES" dirty="0" err="1" smtClean="0"/>
            <a:t>Clorofluorocarbonos</a:t>
          </a:r>
          <a:r>
            <a:rPr lang="es-ES" dirty="0" smtClean="0"/>
            <a:t> CFC</a:t>
          </a:r>
          <a:endParaRPr lang="es-ES" dirty="0"/>
        </a:p>
      </dgm:t>
    </dgm:pt>
    <dgm:pt modelId="{CC8F3174-473C-43E8-BA73-6F97172FE2B0}" type="parTrans" cxnId="{3B3ED714-A440-41AE-91D3-C7B22E8AE616}">
      <dgm:prSet/>
      <dgm:spPr/>
      <dgm:t>
        <a:bodyPr/>
        <a:lstStyle/>
        <a:p>
          <a:endParaRPr lang="es-ES"/>
        </a:p>
      </dgm:t>
    </dgm:pt>
    <dgm:pt modelId="{478664E8-167F-4151-84C0-08B035801553}" type="sibTrans" cxnId="{3B3ED714-A440-41AE-91D3-C7B22E8AE616}">
      <dgm:prSet/>
      <dgm:spPr/>
      <dgm:t>
        <a:bodyPr/>
        <a:lstStyle/>
        <a:p>
          <a:endParaRPr lang="es-ES"/>
        </a:p>
      </dgm:t>
    </dgm:pt>
    <dgm:pt modelId="{DFD942BC-290D-4EDD-BEEE-3A40D6FA26D7}">
      <dgm:prSet phldrT="[Texto]"/>
      <dgm:spPr/>
      <dgm:t>
        <a:bodyPr/>
        <a:lstStyle/>
        <a:p>
          <a:r>
            <a:rPr lang="es-ES" dirty="0" smtClean="0"/>
            <a:t>Cianobacterias </a:t>
          </a:r>
          <a:endParaRPr lang="es-ES" dirty="0"/>
        </a:p>
      </dgm:t>
    </dgm:pt>
    <dgm:pt modelId="{FEDA9078-E40B-4960-93D2-ADD9252A2153}" type="parTrans" cxnId="{457C7E99-9304-405B-8CDA-3FDA713D2D5C}">
      <dgm:prSet/>
      <dgm:spPr/>
      <dgm:t>
        <a:bodyPr/>
        <a:lstStyle/>
        <a:p>
          <a:endParaRPr lang="es-ES"/>
        </a:p>
      </dgm:t>
    </dgm:pt>
    <dgm:pt modelId="{E635AED5-EB75-4A67-AC70-0B8FB4A67AB9}" type="sibTrans" cxnId="{457C7E99-9304-405B-8CDA-3FDA713D2D5C}">
      <dgm:prSet/>
      <dgm:spPr/>
      <dgm:t>
        <a:bodyPr/>
        <a:lstStyle/>
        <a:p>
          <a:endParaRPr lang="es-ES"/>
        </a:p>
      </dgm:t>
    </dgm:pt>
    <dgm:pt modelId="{307D55B3-BF84-4196-B730-3F658C56323C}" type="pres">
      <dgm:prSet presAssocID="{1AEF85FE-367B-4FC9-928B-FD518641AC8D}" presName="linearFlow" presStyleCnt="0">
        <dgm:presLayoutVars>
          <dgm:dir/>
          <dgm:animLvl val="lvl"/>
          <dgm:resizeHandles val="exact"/>
        </dgm:presLayoutVars>
      </dgm:prSet>
      <dgm:spPr/>
    </dgm:pt>
    <dgm:pt modelId="{E929C2AE-9144-41D6-AF70-23B857564258}" type="pres">
      <dgm:prSet presAssocID="{4F2C9AC2-D931-4A09-8E54-52927CDBC1D1}" presName="composite" presStyleCnt="0"/>
      <dgm:spPr/>
    </dgm:pt>
    <dgm:pt modelId="{A5A1DDD6-B49E-476D-8AD0-8AB25C2226ED}" type="pres">
      <dgm:prSet presAssocID="{4F2C9AC2-D931-4A09-8E54-52927CDBC1D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41636A0-AD75-4E01-AACE-18AD23A3E962}" type="pres">
      <dgm:prSet presAssocID="{4F2C9AC2-D931-4A09-8E54-52927CDBC1D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E02FCA-FA13-4C02-8F6A-FF2E63F80469}" type="pres">
      <dgm:prSet presAssocID="{144FA0B5-D740-41F0-9A8D-DCF51B6AA5B2}" presName="sp" presStyleCnt="0"/>
      <dgm:spPr/>
    </dgm:pt>
    <dgm:pt modelId="{46EC86CC-AECA-4A02-855F-B038816FD01C}" type="pres">
      <dgm:prSet presAssocID="{1E6525EB-6CA4-4A36-8FC6-AEAA18339858}" presName="composite" presStyleCnt="0"/>
      <dgm:spPr/>
    </dgm:pt>
    <dgm:pt modelId="{5F8FCE40-E8E6-4233-A526-3DF78448E2DD}" type="pres">
      <dgm:prSet presAssocID="{1E6525EB-6CA4-4A36-8FC6-AEAA1833985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D15E9BD-EEDA-4B31-BEE1-32673D7F17ED}" type="pres">
      <dgm:prSet presAssocID="{1E6525EB-6CA4-4A36-8FC6-AEAA18339858}" presName="descendantText" presStyleLbl="alignAcc1" presStyleIdx="1" presStyleCnt="3" custLinFactNeighborX="172" custLinFactNeighborY="28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FFF4A7-2B0D-4884-AD97-6BF2003B83D3}" type="pres">
      <dgm:prSet presAssocID="{F235302A-388B-4358-B8B8-0EEB03044177}" presName="sp" presStyleCnt="0"/>
      <dgm:spPr/>
    </dgm:pt>
    <dgm:pt modelId="{29DD49D2-C854-4002-A56A-7EBAFBCCF4FA}" type="pres">
      <dgm:prSet presAssocID="{70A095A1-F3E1-455A-8C2B-543DB02B9A97}" presName="composite" presStyleCnt="0"/>
      <dgm:spPr/>
    </dgm:pt>
    <dgm:pt modelId="{1FC38956-D922-4AAF-BE14-95E8AA6AA4F7}" type="pres">
      <dgm:prSet presAssocID="{70A095A1-F3E1-455A-8C2B-543DB02B9A9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83AE934-045C-41FB-8E5D-B919AF36496C}" type="pres">
      <dgm:prSet presAssocID="{70A095A1-F3E1-455A-8C2B-543DB02B9A9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3E6A9E9-9D7E-4A0F-9474-EBB9EB717F4C}" srcId="{1E6525EB-6CA4-4A36-8FC6-AEAA18339858}" destId="{48DE461B-7936-4E9A-BA21-2391B8600FE1}" srcOrd="0" destOrd="0" parTransId="{EB9A3E1C-1AE7-4F2E-A602-3BBFC86FAC5B}" sibTransId="{18C96287-BC04-4168-9AEB-C88ABCAAA988}"/>
    <dgm:cxn modelId="{9E8572D5-5B6F-4F31-B7C8-47F21D6A1A44}" type="presOf" srcId="{071F32FC-CD53-45DE-BCD0-95696D815373}" destId="{441636A0-AD75-4E01-AACE-18AD23A3E962}" srcOrd="0" destOrd="0" presId="urn:microsoft.com/office/officeart/2005/8/layout/chevron2"/>
    <dgm:cxn modelId="{FB2DC67E-5BCE-493A-9D06-E6A4A424EC35}" srcId="{70A095A1-F3E1-455A-8C2B-543DB02B9A97}" destId="{3E81B511-A6C1-4806-B009-EE5AC3B81FC1}" srcOrd="0" destOrd="0" parTransId="{F1AEBA55-B1B0-4EEE-9982-67321D142A8C}" sibTransId="{9845AA27-213A-4341-B568-0BB32698CD05}"/>
    <dgm:cxn modelId="{3B3ED714-A440-41AE-91D3-C7B22E8AE616}" srcId="{70A095A1-F3E1-455A-8C2B-543DB02B9A97}" destId="{E0A6984E-A19A-4864-8BE1-DF99821439F3}" srcOrd="1" destOrd="0" parTransId="{CC8F3174-473C-43E8-BA73-6F97172FE2B0}" sibTransId="{478664E8-167F-4151-84C0-08B035801553}"/>
    <dgm:cxn modelId="{F2EDB3CF-2666-44CA-A114-B1DD82DDCD69}" srcId="{1E6525EB-6CA4-4A36-8FC6-AEAA18339858}" destId="{DFB89957-66DE-41A9-A2D1-62EB07970DE8}" srcOrd="1" destOrd="0" parTransId="{52D63A9A-556F-455B-9806-6B7C02991659}" sibTransId="{968340E2-7DC6-42FE-9AC9-37BE4751F3D7}"/>
    <dgm:cxn modelId="{A18C5F1F-C28E-4338-A505-9EC9141974B6}" srcId="{1AEF85FE-367B-4FC9-928B-FD518641AC8D}" destId="{1E6525EB-6CA4-4A36-8FC6-AEAA18339858}" srcOrd="1" destOrd="0" parTransId="{B0A6EA46-439A-4A6E-841D-B06FFD081347}" sibTransId="{F235302A-388B-4358-B8B8-0EEB03044177}"/>
    <dgm:cxn modelId="{CBE3B8B8-BCA8-4535-8CAE-329963C29E5D}" srcId="{1AEF85FE-367B-4FC9-928B-FD518641AC8D}" destId="{4F2C9AC2-D931-4A09-8E54-52927CDBC1D1}" srcOrd="0" destOrd="0" parTransId="{27FF29FE-60E2-40BB-8A37-5E80D448C6C8}" sibTransId="{144FA0B5-D740-41F0-9A8D-DCF51B6AA5B2}"/>
    <dgm:cxn modelId="{CC7A6565-4400-4C96-9B68-872BF9A8EF66}" type="presOf" srcId="{E0A6984E-A19A-4864-8BE1-DF99821439F3}" destId="{A83AE934-045C-41FB-8E5D-B919AF36496C}" srcOrd="0" destOrd="1" presId="urn:microsoft.com/office/officeart/2005/8/layout/chevron2"/>
    <dgm:cxn modelId="{29F701BF-00A7-4920-8563-9D499D1F2CFB}" type="presOf" srcId="{70A095A1-F3E1-455A-8C2B-543DB02B9A97}" destId="{1FC38956-D922-4AAF-BE14-95E8AA6AA4F7}" srcOrd="0" destOrd="0" presId="urn:microsoft.com/office/officeart/2005/8/layout/chevron2"/>
    <dgm:cxn modelId="{BE450D25-02E0-4FA9-825B-479766FEFE99}" type="presOf" srcId="{4F2C9AC2-D931-4A09-8E54-52927CDBC1D1}" destId="{A5A1DDD6-B49E-476D-8AD0-8AB25C2226ED}" srcOrd="0" destOrd="0" presId="urn:microsoft.com/office/officeart/2005/8/layout/chevron2"/>
    <dgm:cxn modelId="{13F8169F-C33D-48CE-B059-713407AD1747}" srcId="{1AEF85FE-367B-4FC9-928B-FD518641AC8D}" destId="{70A095A1-F3E1-455A-8C2B-543DB02B9A97}" srcOrd="2" destOrd="0" parTransId="{B5992ABF-D9E3-4A85-B9EC-F77F5C896BD8}" sibTransId="{2BE57E73-6E31-4832-B532-8D92CE849BF6}"/>
    <dgm:cxn modelId="{20C12468-350E-4D19-8F22-37B417ACBB0D}" srcId="{4F2C9AC2-D931-4A09-8E54-52927CDBC1D1}" destId="{071F32FC-CD53-45DE-BCD0-95696D815373}" srcOrd="0" destOrd="0" parTransId="{9114EE94-605C-4B08-88A6-1BD84215084D}" sibTransId="{C82D7512-F2EA-4E65-B736-631C8372C5EC}"/>
    <dgm:cxn modelId="{C5FB5053-8E95-4A46-B4B5-B384A7E22824}" type="presOf" srcId="{DFD942BC-290D-4EDD-BEEE-3A40D6FA26D7}" destId="{441636A0-AD75-4E01-AACE-18AD23A3E962}" srcOrd="0" destOrd="1" presId="urn:microsoft.com/office/officeart/2005/8/layout/chevron2"/>
    <dgm:cxn modelId="{E10A8CD9-00F3-4DB7-B0B5-3C5709655354}" type="presOf" srcId="{48DE461B-7936-4E9A-BA21-2391B8600FE1}" destId="{7D15E9BD-EEDA-4B31-BEE1-32673D7F17ED}" srcOrd="0" destOrd="0" presId="urn:microsoft.com/office/officeart/2005/8/layout/chevron2"/>
    <dgm:cxn modelId="{F4D8D782-AE9C-41C8-9169-8097D6107414}" type="presOf" srcId="{1E6525EB-6CA4-4A36-8FC6-AEAA18339858}" destId="{5F8FCE40-E8E6-4233-A526-3DF78448E2DD}" srcOrd="0" destOrd="0" presId="urn:microsoft.com/office/officeart/2005/8/layout/chevron2"/>
    <dgm:cxn modelId="{554FB668-494B-4EEA-B47E-592ED2650E97}" type="presOf" srcId="{1AEF85FE-367B-4FC9-928B-FD518641AC8D}" destId="{307D55B3-BF84-4196-B730-3F658C56323C}" srcOrd="0" destOrd="0" presId="urn:microsoft.com/office/officeart/2005/8/layout/chevron2"/>
    <dgm:cxn modelId="{99A8CB9E-CE5C-472B-A531-20D755280E34}" type="presOf" srcId="{DFB89957-66DE-41A9-A2D1-62EB07970DE8}" destId="{7D15E9BD-EEDA-4B31-BEE1-32673D7F17ED}" srcOrd="0" destOrd="1" presId="urn:microsoft.com/office/officeart/2005/8/layout/chevron2"/>
    <dgm:cxn modelId="{457C7E99-9304-405B-8CDA-3FDA713D2D5C}" srcId="{4F2C9AC2-D931-4A09-8E54-52927CDBC1D1}" destId="{DFD942BC-290D-4EDD-BEEE-3A40D6FA26D7}" srcOrd="1" destOrd="0" parTransId="{FEDA9078-E40B-4960-93D2-ADD9252A2153}" sibTransId="{E635AED5-EB75-4A67-AC70-0B8FB4A67AB9}"/>
    <dgm:cxn modelId="{5DF12D9F-1375-461A-BB09-C0E72C7FEDF4}" type="presOf" srcId="{3E81B511-A6C1-4806-B009-EE5AC3B81FC1}" destId="{A83AE934-045C-41FB-8E5D-B919AF36496C}" srcOrd="0" destOrd="0" presId="urn:microsoft.com/office/officeart/2005/8/layout/chevron2"/>
    <dgm:cxn modelId="{82A7EACD-B84F-4F5A-9CF7-4C84A3B69DB0}" type="presParOf" srcId="{307D55B3-BF84-4196-B730-3F658C56323C}" destId="{E929C2AE-9144-41D6-AF70-23B857564258}" srcOrd="0" destOrd="0" presId="urn:microsoft.com/office/officeart/2005/8/layout/chevron2"/>
    <dgm:cxn modelId="{1AEFC36E-3D1A-441D-BBFF-8933CAACE227}" type="presParOf" srcId="{E929C2AE-9144-41D6-AF70-23B857564258}" destId="{A5A1DDD6-B49E-476D-8AD0-8AB25C2226ED}" srcOrd="0" destOrd="0" presId="urn:microsoft.com/office/officeart/2005/8/layout/chevron2"/>
    <dgm:cxn modelId="{749E4580-0385-402E-8242-3BF5F1866EC5}" type="presParOf" srcId="{E929C2AE-9144-41D6-AF70-23B857564258}" destId="{441636A0-AD75-4E01-AACE-18AD23A3E962}" srcOrd="1" destOrd="0" presId="urn:microsoft.com/office/officeart/2005/8/layout/chevron2"/>
    <dgm:cxn modelId="{21AA6C29-F86F-4B33-8657-722EAA4D8135}" type="presParOf" srcId="{307D55B3-BF84-4196-B730-3F658C56323C}" destId="{6EE02FCA-FA13-4C02-8F6A-FF2E63F80469}" srcOrd="1" destOrd="0" presId="urn:microsoft.com/office/officeart/2005/8/layout/chevron2"/>
    <dgm:cxn modelId="{1090A202-7C98-41EE-8510-A250FC458824}" type="presParOf" srcId="{307D55B3-BF84-4196-B730-3F658C56323C}" destId="{46EC86CC-AECA-4A02-855F-B038816FD01C}" srcOrd="2" destOrd="0" presId="urn:microsoft.com/office/officeart/2005/8/layout/chevron2"/>
    <dgm:cxn modelId="{2A097927-B8EE-409E-9B22-A1A2B4F02CE2}" type="presParOf" srcId="{46EC86CC-AECA-4A02-855F-B038816FD01C}" destId="{5F8FCE40-E8E6-4233-A526-3DF78448E2DD}" srcOrd="0" destOrd="0" presId="urn:microsoft.com/office/officeart/2005/8/layout/chevron2"/>
    <dgm:cxn modelId="{CB845235-8E61-47C8-A4FB-282238971FA2}" type="presParOf" srcId="{46EC86CC-AECA-4A02-855F-B038816FD01C}" destId="{7D15E9BD-EEDA-4B31-BEE1-32673D7F17ED}" srcOrd="1" destOrd="0" presId="urn:microsoft.com/office/officeart/2005/8/layout/chevron2"/>
    <dgm:cxn modelId="{8C22FB40-177A-4C12-8A3D-B32A2CC7FB96}" type="presParOf" srcId="{307D55B3-BF84-4196-B730-3F658C56323C}" destId="{60FFF4A7-2B0D-4884-AD97-6BF2003B83D3}" srcOrd="3" destOrd="0" presId="urn:microsoft.com/office/officeart/2005/8/layout/chevron2"/>
    <dgm:cxn modelId="{06DEBE54-240C-4A5D-9821-7481A1727544}" type="presParOf" srcId="{307D55B3-BF84-4196-B730-3F658C56323C}" destId="{29DD49D2-C854-4002-A56A-7EBAFBCCF4FA}" srcOrd="4" destOrd="0" presId="urn:microsoft.com/office/officeart/2005/8/layout/chevron2"/>
    <dgm:cxn modelId="{195933BB-935C-48F5-AF9A-6BDC4AE0ABD8}" type="presParOf" srcId="{29DD49D2-C854-4002-A56A-7EBAFBCCF4FA}" destId="{1FC38956-D922-4AAF-BE14-95E8AA6AA4F7}" srcOrd="0" destOrd="0" presId="urn:microsoft.com/office/officeart/2005/8/layout/chevron2"/>
    <dgm:cxn modelId="{B922AD1B-218B-4884-8F6B-B30EAF9AD54B}" type="presParOf" srcId="{29DD49D2-C854-4002-A56A-7EBAFBCCF4FA}" destId="{A83AE934-045C-41FB-8E5D-B919AF36496C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A7014-A59C-4C97-BEC0-9FC61C83DF68}" type="datetimeFigureOut">
              <a:rPr lang="es-ES" smtClean="0"/>
              <a:t>10/10/2011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9389E-62EF-4B39-8DB8-1FDBFC8AE4C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9389E-62EF-4B39-8DB8-1FDBFC8AE4CD}" type="slidenum">
              <a:rPr lang="es-ES" smtClean="0"/>
              <a:t>22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4EE7-EED4-4F79-A2B5-B275FDE6A405}" type="datetimeFigureOut">
              <a:rPr lang="es-ES" smtClean="0"/>
              <a:pPr/>
              <a:t>10/10/2011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1B0A-EA25-408E-8CD0-AFAC00BED60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4EE7-EED4-4F79-A2B5-B275FDE6A405}" type="datetimeFigureOut">
              <a:rPr lang="es-ES" smtClean="0"/>
              <a:pPr/>
              <a:t>10/10/2011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1B0A-EA25-408E-8CD0-AFAC00BED60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4EE7-EED4-4F79-A2B5-B275FDE6A405}" type="datetimeFigureOut">
              <a:rPr lang="es-ES" smtClean="0"/>
              <a:pPr/>
              <a:t>10/10/2011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1B0A-EA25-408E-8CD0-AFAC00BED60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4EE7-EED4-4F79-A2B5-B275FDE6A405}" type="datetimeFigureOut">
              <a:rPr lang="es-ES" smtClean="0"/>
              <a:pPr/>
              <a:t>10/10/2011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1B0A-EA25-408E-8CD0-AFAC00BED60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4EE7-EED4-4F79-A2B5-B275FDE6A405}" type="datetimeFigureOut">
              <a:rPr lang="es-ES" smtClean="0"/>
              <a:pPr/>
              <a:t>10/10/2011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1B0A-EA25-408E-8CD0-AFAC00BED60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4EE7-EED4-4F79-A2B5-B275FDE6A405}" type="datetimeFigureOut">
              <a:rPr lang="es-ES" smtClean="0"/>
              <a:pPr/>
              <a:t>10/10/2011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1B0A-EA25-408E-8CD0-AFAC00BED60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4EE7-EED4-4F79-A2B5-B275FDE6A405}" type="datetimeFigureOut">
              <a:rPr lang="es-ES" smtClean="0"/>
              <a:pPr/>
              <a:t>10/10/2011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1B0A-EA25-408E-8CD0-AFAC00BED60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4EE7-EED4-4F79-A2B5-B275FDE6A405}" type="datetimeFigureOut">
              <a:rPr lang="es-ES" smtClean="0"/>
              <a:pPr/>
              <a:t>10/10/2011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1B0A-EA25-408E-8CD0-AFAC00BED60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4EE7-EED4-4F79-A2B5-B275FDE6A405}" type="datetimeFigureOut">
              <a:rPr lang="es-ES" smtClean="0"/>
              <a:pPr/>
              <a:t>10/10/2011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1B0A-EA25-408E-8CD0-AFAC00BED60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4EE7-EED4-4F79-A2B5-B275FDE6A405}" type="datetimeFigureOut">
              <a:rPr lang="es-ES" smtClean="0"/>
              <a:pPr/>
              <a:t>10/10/2011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1B0A-EA25-408E-8CD0-AFAC00BED60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4EE7-EED4-4F79-A2B5-B275FDE6A405}" type="datetimeFigureOut">
              <a:rPr lang="es-ES" smtClean="0"/>
              <a:pPr/>
              <a:t>10/10/2011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D1B0A-EA25-408E-8CD0-AFAC00BED60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14EE7-EED4-4F79-A2B5-B275FDE6A405}" type="datetimeFigureOut">
              <a:rPr lang="es-ES" smtClean="0"/>
              <a:pPr/>
              <a:t>10/10/2011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D1B0A-EA25-408E-8CD0-AFAC00BED60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l ozono 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1"/>
            <a:ext cx="7772400" cy="1000108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La atmósfera terrestre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1142984"/>
            <a:ext cx="7000924" cy="785818"/>
          </a:xfr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s-ES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¿qué es? </a:t>
            </a:r>
            <a:r>
              <a:rPr lang="es-ES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¿por qué es tan importante? </a:t>
            </a:r>
          </a:p>
          <a:p>
            <a:endParaRPr lang="es-ES" b="1" dirty="0" smtClean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s-ES" b="1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500034" y="2143116"/>
            <a:ext cx="3214710" cy="78581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1" i="0" u="none" strike="noStrike" kern="1200" normalizeH="0" baseline="0" noProof="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¿cómo se formó</a:t>
            </a:r>
            <a:r>
              <a:rPr kumimoji="0" lang="es-ES" sz="3200" b="1" i="0" u="none" strike="noStrike" kern="1200" normalizeH="0" noProof="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?</a:t>
            </a:r>
            <a:r>
              <a:rPr kumimoji="0" lang="es-ES" sz="3200" b="1" i="0" u="none" strike="noStrike" kern="1200" normalizeH="0" baseline="0" noProof="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ES" sz="3200" b="1" i="0" u="none" strike="noStrike" kern="1200" normalizeH="0" baseline="0" noProof="0" dirty="0" smtClean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1" i="0" u="none" strike="noStrike" kern="1200" normalizeH="0" baseline="0" noProof="0" dirty="0" smtClean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500034" y="3143248"/>
            <a:ext cx="6786610" cy="78581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s-ES" sz="3200" b="1" i="0" u="none" strike="noStrike" kern="1200" normalizeH="0" baseline="0" noProof="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¿cuál es su </a:t>
            </a:r>
            <a:r>
              <a:rPr kumimoji="0" lang="es-ES" sz="3200" b="1" i="0" u="none" strike="noStrike" kern="1200" normalizeH="0" baseline="0" noProof="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composición </a:t>
            </a:r>
            <a:r>
              <a:rPr lang="es-ES" sz="32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 estructura</a:t>
            </a:r>
            <a:r>
              <a:rPr kumimoji="0" lang="es-ES" sz="3200" b="1" i="0" u="none" strike="noStrike" kern="1200" normalizeH="0" noProof="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?</a:t>
            </a:r>
            <a:r>
              <a:rPr kumimoji="0" lang="es-ES" sz="3200" b="1" i="0" u="none" strike="noStrike" kern="1200" normalizeH="0" baseline="0" noProof="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ES" sz="3200" b="1" i="0" u="none" strike="noStrike" kern="1200" normalizeH="0" baseline="0" noProof="0" dirty="0" smtClean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1" i="0" u="none" strike="noStrike" kern="1200" normalizeH="0" baseline="0" noProof="0" dirty="0" smtClean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00034" y="4143380"/>
            <a:ext cx="5929354" cy="78581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1" i="0" u="none" strike="noStrike" kern="1200" normalizeH="0" baseline="0" noProof="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¿qué fenómenos</a:t>
            </a:r>
            <a:r>
              <a:rPr kumimoji="0" lang="es-ES" sz="3200" b="1" i="0" u="none" strike="noStrike" kern="1200" normalizeH="0" noProof="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ocurren en ella?</a:t>
            </a:r>
            <a:r>
              <a:rPr kumimoji="0" lang="es-ES" sz="3200" b="1" i="0" u="none" strike="noStrike" kern="1200" normalizeH="0" baseline="0" noProof="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ES" sz="3200" b="1" i="0" u="none" strike="noStrike" kern="1200" normalizeH="0" baseline="0" noProof="0" dirty="0" smtClean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1" i="0" u="none" strike="noStrike" kern="1200" normalizeH="0" baseline="0" noProof="0" dirty="0" smtClean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00034" y="5072074"/>
            <a:ext cx="6786610" cy="78581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s-ES" sz="3200" b="1" i="0" u="none" strike="noStrike" kern="1200" normalizeH="0" baseline="0" noProof="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¿qué es el efecto invernadero</a:t>
            </a:r>
            <a:r>
              <a:rPr kumimoji="0" lang="es-ES" sz="3200" b="1" i="0" u="none" strike="noStrike" kern="1200" normalizeH="0" noProof="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? ¿es malo?</a:t>
            </a:r>
            <a:r>
              <a:rPr kumimoji="0" lang="es-ES" sz="3200" b="1" i="0" u="none" strike="noStrike" kern="1200" normalizeH="0" baseline="0" noProof="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ES" sz="3200" b="1" i="0" u="none" strike="noStrike" kern="1200" normalizeH="0" baseline="0" noProof="0" dirty="0" smtClean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1" i="0" u="none" strike="noStrike" kern="1200" normalizeH="0" baseline="0" noProof="0" dirty="0" smtClean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00034" y="6000768"/>
            <a:ext cx="7072362" cy="78581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s-ES" sz="3200" b="1" i="0" u="none" strike="noStrike" kern="1200" normalizeH="0" baseline="0" noProof="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¿qué es y para qué sirve la capa de ozono</a:t>
            </a:r>
            <a:r>
              <a:rPr kumimoji="0" lang="es-ES" sz="3200" b="1" i="0" u="none" strike="noStrike" kern="1200" normalizeH="0" noProof="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?</a:t>
            </a:r>
            <a:r>
              <a:rPr kumimoji="0" lang="es-ES" sz="3200" b="1" i="0" u="none" strike="noStrike" kern="1200" normalizeH="0" baseline="0" noProof="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ES" sz="3200" b="1" i="0" u="none" strike="noStrike" kern="1200" normalizeH="0" baseline="0" noProof="0" dirty="0" smtClean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1" i="0" u="none" strike="noStrike" kern="1200" normalizeH="0" baseline="0" noProof="0" dirty="0" smtClean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obolog.com/multimedia/fotos/256000/255521/255521-1430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92946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¿Qué son los fenómenos atmosféricos?</a:t>
            </a:r>
            <a:endParaRPr kumimoji="0" lang="es-ES" sz="4400" b="0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3643306" y="785794"/>
            <a:ext cx="1857388" cy="500066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s-ES" sz="24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Lluvia </a:t>
            </a:r>
            <a:endParaRPr lang="es-ES" sz="2400" b="1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6715140" y="785794"/>
            <a:ext cx="1857388" cy="500066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s-ES" sz="24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Nieve </a:t>
            </a:r>
            <a:endParaRPr lang="es-ES" sz="2400" b="1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71472" y="3857628"/>
            <a:ext cx="1857388" cy="500066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s-ES" sz="24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Granizo </a:t>
            </a:r>
            <a:endParaRPr lang="es-ES" sz="2400" b="1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71472" y="785794"/>
            <a:ext cx="1857388" cy="500066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s-ES" sz="24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Nubes </a:t>
            </a:r>
            <a:endParaRPr lang="es-ES" sz="2400" b="1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3643306" y="3857628"/>
            <a:ext cx="1857388" cy="500066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s-ES" sz="24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Rocío </a:t>
            </a:r>
            <a:endParaRPr lang="es-ES" sz="2400" b="1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6715140" y="3857628"/>
            <a:ext cx="1857388" cy="500066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s-ES" sz="24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Niebla </a:t>
            </a:r>
            <a:endParaRPr lang="es-ES" sz="2400" b="1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029" name="Picture 5" descr="http://3.bp.blogspot.com/_UoVfYANq__c/TE8cUwIyolI/AAAAAAAAAf8/MN_RANuUxzc/s1600/nu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1428736"/>
            <a:ext cx="2928958" cy="2143120"/>
          </a:xfrm>
          <a:prstGeom prst="rect">
            <a:avLst/>
          </a:prstGeom>
          <a:noFill/>
        </p:spPr>
      </p:pic>
      <p:pic>
        <p:nvPicPr>
          <p:cNvPr id="1033" name="Picture 9" descr="http://3.bp.blogspot.com/_aVGHvOa_0gk/TIFkXgVV7eI/AAAAAAAAAH8/Uq4kK4aKCEA/s1600/gato+lluvia%5B1%5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428736"/>
            <a:ext cx="3214710" cy="2145470"/>
          </a:xfrm>
          <a:prstGeom prst="rect">
            <a:avLst/>
          </a:prstGeom>
          <a:noFill/>
        </p:spPr>
      </p:pic>
      <p:pic>
        <p:nvPicPr>
          <p:cNvPr id="1035" name="Picture 11" descr="http://static.eluniversal.com/2010/02/26/g_nieve.jpg.550.0.thum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428736"/>
            <a:ext cx="3000363" cy="2143140"/>
          </a:xfrm>
          <a:prstGeom prst="rect">
            <a:avLst/>
          </a:prstGeom>
          <a:noFill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4643446"/>
            <a:ext cx="342936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http://usuarios.multimania.es/zarzadepumareda/agus11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643446"/>
            <a:ext cx="2952738" cy="2214554"/>
          </a:xfrm>
          <a:prstGeom prst="rect">
            <a:avLst/>
          </a:prstGeom>
          <a:noFill/>
        </p:spPr>
      </p:pic>
      <p:pic>
        <p:nvPicPr>
          <p:cNvPr id="1038" name="Picture 14" descr="http://docedoce.net/wp-content/uploads/2007/11/dubai-niebl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4651280"/>
            <a:ext cx="3000364" cy="2206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  <p:bldP spid="10" grpId="0" build="p" animBg="1"/>
      <p:bldP spid="11" grpId="0" build="p" animBg="1"/>
      <p:bldP spid="12" grpId="0" build="p" animBg="1"/>
      <p:bldP spid="1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27" y="285728"/>
            <a:ext cx="907234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://www.windows2universe.org/earth/Atmosphere/images/cumulus3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9899" y="0"/>
            <a:ext cx="5244101" cy="3500438"/>
          </a:xfrm>
          <a:prstGeom prst="rect">
            <a:avLst/>
          </a:prstGeom>
          <a:noFill/>
        </p:spPr>
      </p:pic>
      <p:pic>
        <p:nvPicPr>
          <p:cNvPr id="46086" name="Picture 6" descr="http://www.windows.ucar.edu/earth/Atmosphere/images/cirrus6_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00438"/>
            <a:ext cx="4643438" cy="3357562"/>
          </a:xfrm>
          <a:prstGeom prst="rect">
            <a:avLst/>
          </a:prstGeom>
          <a:noFill/>
        </p:spPr>
      </p:pic>
      <p:pic>
        <p:nvPicPr>
          <p:cNvPr id="46088" name="Picture 8" descr="http://2.bp.blogspot.com/_cC6vJOylXWQ/R-49h71OPVI/AAAAAAAAAAU/7ZuZhgM6k88/s200/estrat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3460074"/>
            <a:ext cx="4500563" cy="3397925"/>
          </a:xfrm>
          <a:prstGeom prst="rect">
            <a:avLst/>
          </a:prstGeom>
          <a:noFill/>
        </p:spPr>
      </p:pic>
      <p:pic>
        <p:nvPicPr>
          <p:cNvPr id="46082" name="Picture 2" descr="http://3.bp.blogspot.com/-XIhXjOVcyAI/TbG_kPEngKI/AAAAAAAAAKk/K7XeLFnE6r0/s1600/cumulonimbus5_sma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4500563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143116"/>
            <a:ext cx="4443878" cy="415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857288" y="0"/>
            <a:ext cx="5143472" cy="714356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El efecto</a:t>
            </a:r>
            <a:r>
              <a:rPr kumimoji="0" lang="es-ES" sz="4400" b="1" i="0" u="none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invernadero</a:t>
            </a:r>
            <a:endParaRPr kumimoji="0" lang="es-ES" sz="4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85720" y="889844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 smtClean="0"/>
          </a:p>
          <a:p>
            <a:r>
              <a:rPr lang="es-ES" sz="2000" dirty="0" smtClean="0"/>
              <a:t>El dióxido de carbono es el gas que captan las plantas para producir la materia orgánica mediante la fotosíntesis. También es el gas que desprenden animales y plantas al respirar y el que se produce en incendios y combustiones.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85720" y="2285992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dirty="0" smtClean="0"/>
              <a:t>Este gas permite la entrada de las radiaciones solares pero no la salida del calor que desprenden las rocas y el agua calentada. </a:t>
            </a:r>
          </a:p>
          <a:p>
            <a:r>
              <a:rPr lang="es-ES" sz="2000" dirty="0" smtClean="0"/>
              <a:t>Este fenómeno, denominado efecto invernadero, es natural y bueno ya que ayuda a mantener estable la temperatura ambiental del planeta. </a:t>
            </a:r>
          </a:p>
          <a:p>
            <a:r>
              <a:rPr lang="es-ES" sz="2000" dirty="0" smtClean="0"/>
              <a:t>Lamentablemente, el CO</a:t>
            </a:r>
            <a:r>
              <a:rPr lang="es-ES" sz="1200" dirty="0" smtClean="0"/>
              <a:t>2</a:t>
            </a:r>
            <a:r>
              <a:rPr lang="es-ES" sz="2000" dirty="0" smtClean="0"/>
              <a:t> aumenta por la combustión del petróleo y del carbón, causando el calentamiento excesivo del planeta y produciendo un cambio climático. 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munidadunidalaluz.net/Gallery/Planeta%20Ti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-16"/>
            <a:ext cx="6858016" cy="6858016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-24"/>
            <a:ext cx="2357422" cy="6858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a la derecha con bandas"/>
          <p:cNvSpPr/>
          <p:nvPr/>
        </p:nvSpPr>
        <p:spPr>
          <a:xfrm rot="20050688">
            <a:off x="133078" y="3978912"/>
            <a:ext cx="3000396" cy="642942"/>
          </a:xfrm>
          <a:prstGeom prst="stripedRightArrow">
            <a:avLst>
              <a:gd name="adj1" fmla="val 34561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 la derecha con bandas"/>
          <p:cNvSpPr/>
          <p:nvPr/>
        </p:nvSpPr>
        <p:spPr>
          <a:xfrm rot="12375702">
            <a:off x="2453446" y="2805380"/>
            <a:ext cx="507360" cy="416319"/>
          </a:xfrm>
          <a:prstGeom prst="stripedRightArrow">
            <a:avLst>
              <a:gd name="adj1" fmla="val 34561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2428860" y="0"/>
            <a:ext cx="6500858" cy="67151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a la derecha con bandas"/>
          <p:cNvSpPr/>
          <p:nvPr/>
        </p:nvSpPr>
        <p:spPr>
          <a:xfrm rot="12375702">
            <a:off x="1961430" y="2644784"/>
            <a:ext cx="385535" cy="237446"/>
          </a:xfrm>
          <a:prstGeom prst="stripedRightArrow">
            <a:avLst>
              <a:gd name="adj1" fmla="val 34561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a la derecha con bandas"/>
          <p:cNvSpPr/>
          <p:nvPr/>
        </p:nvSpPr>
        <p:spPr>
          <a:xfrm rot="20765856">
            <a:off x="2614320" y="2340846"/>
            <a:ext cx="507360" cy="416319"/>
          </a:xfrm>
          <a:prstGeom prst="stripedRightArrow">
            <a:avLst>
              <a:gd name="adj1" fmla="val 34561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¿Es malo el efecto invernadero?</a:t>
            </a:r>
            <a:endParaRPr kumimoji="0" lang="es-ES" sz="4400" b="0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estaticos04.cache.el-mundo.net/elmundo/imagenes/2011/02/07/madrid/129710154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8483"/>
            <a:ext cx="9144000" cy="6089517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boina de</a:t>
            </a:r>
            <a:r>
              <a:rPr kumimoji="0" lang="es-ES" sz="4400" b="1" i="0" u="none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Madrid</a:t>
            </a:r>
            <a:endParaRPr kumimoji="0" lang="es-ES" sz="4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3.bp.blogspot.com/-aOmQSa0wVMY/TVQCv3NnQtI/AAAAAAAAAJs/-77YgxmbMxo/s1600/Madrid_desde_Ajalvir_3feb2011_fotoEcologistasenAcc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6072230"/>
            <a:ext cx="9144000" cy="78579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boina de</a:t>
            </a:r>
            <a:r>
              <a:rPr kumimoji="0" lang="es-ES" sz="4400" b="1" i="0" u="none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Madrid</a:t>
            </a:r>
            <a:endParaRPr kumimoji="0" lang="es-ES" sz="4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terioro De La Capa De Ozo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971"/>
            <a:ext cx="9144000" cy="6453053"/>
          </a:xfrm>
          <a:prstGeom prst="rect">
            <a:avLst/>
          </a:prstGeom>
          <a:noFill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857288" y="0"/>
            <a:ext cx="7072298" cy="714356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El agujero de la capa de ozono</a:t>
            </a:r>
            <a:endParaRPr kumimoji="0" lang="es-ES" sz="4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214282" y="1000108"/>
            <a:ext cx="8643998" cy="500066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s-ES" sz="200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Reducción del grosor de la capa de ozono sobre todo en la zona de la Antártida.</a:t>
            </a:r>
            <a:endParaRPr lang="es-ES" sz="2000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214282" y="1643050"/>
            <a:ext cx="8643998" cy="42862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s-ES" sz="200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Sobre todo por los CFC. </a:t>
            </a:r>
            <a:r>
              <a:rPr lang="es-ES" sz="200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Usados en neveras, aire acondicionado y aerosoles.</a:t>
            </a:r>
            <a:endParaRPr lang="es-ES" sz="2000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214282" y="2285992"/>
            <a:ext cx="8643998" cy="42862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s-ES" sz="200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Menos ozono significa menos protección contra los rayos UV.</a:t>
            </a:r>
            <a:endParaRPr lang="es-ES" sz="2000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214282" y="2928934"/>
            <a:ext cx="8643998" cy="42862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s-ES" sz="200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En </a:t>
            </a:r>
            <a:r>
              <a:rPr lang="es-ES" sz="200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el Hombre: cáncer de piel, cataratas en los ojos y disminución de las defensas.</a:t>
            </a:r>
            <a:endParaRPr lang="es-ES" sz="2000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214282" y="3500438"/>
            <a:ext cx="8643998" cy="42862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s-ES" sz="200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En </a:t>
            </a:r>
            <a:r>
              <a:rPr lang="es-ES" sz="200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las plantas: altera su funcionamiento en la nutrición y crecimiento.</a:t>
            </a:r>
            <a:endParaRPr lang="es-ES" sz="2000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chilecrece.cl/wp-content/uploads/2010/09/Contaminac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¿Qué contamina</a:t>
            </a:r>
            <a:r>
              <a:rPr kumimoji="0" lang="es-ES" sz="4400" b="0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 atmósfera</a:t>
            </a:r>
            <a:r>
              <a:rPr kumimoji="0" lang="es-ES" sz="4400" b="0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s-ES" sz="4400" b="0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214282" y="2928934"/>
            <a:ext cx="8643998" cy="642942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s-ES" sz="24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CFC </a:t>
            </a:r>
            <a:r>
              <a:rPr lang="es-ES" sz="2400" b="1" dirty="0" err="1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Clorofluorocarbonados</a:t>
            </a:r>
            <a:r>
              <a:rPr lang="es-ES" sz="24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: destruyen las moléculas de ozono O</a:t>
            </a:r>
            <a:r>
              <a:rPr lang="es-ES" sz="12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3</a:t>
            </a:r>
            <a:r>
              <a:rPr lang="es-ES" sz="24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 . </a:t>
            </a:r>
            <a:endParaRPr lang="es-ES" sz="2400" b="1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214282" y="857232"/>
            <a:ext cx="8643998" cy="642942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algn="ctr">
              <a:spcBef>
                <a:spcPct val="20000"/>
              </a:spcBef>
            </a:pPr>
            <a:r>
              <a:rPr lang="es-ES" sz="24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Dióxido de carbono:  CO</a:t>
            </a:r>
            <a:r>
              <a:rPr lang="es-ES" sz="15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2</a:t>
            </a:r>
            <a:r>
              <a:rPr lang="es-ES" sz="24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  permite la entrada de las radiaciones solares pero no la salida del calor por lo que aumenta el efecto invernadero.</a:t>
            </a:r>
            <a:endParaRPr lang="es-ES" sz="2400" b="1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214282" y="3786190"/>
            <a:ext cx="8643998" cy="642942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algn="ctr">
              <a:spcBef>
                <a:spcPct val="20000"/>
              </a:spcBef>
            </a:pPr>
            <a:r>
              <a:rPr lang="es-ES" sz="24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Óxidos de azufre y óxidos de nitrógeno: se mezclan con el vapor de agua en las nubes y generan las lluvias ácidas.</a:t>
            </a:r>
            <a:endParaRPr lang="es-ES" sz="2400" b="1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214282" y="4857760"/>
            <a:ext cx="8643998" cy="642942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algn="ctr">
              <a:spcBef>
                <a:spcPct val="20000"/>
              </a:spcBef>
            </a:pPr>
            <a:r>
              <a:rPr lang="es-ES" sz="24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Partículas en suspensión: del humo y polvo, generan enfermedades respiratorias.</a:t>
            </a:r>
            <a:endParaRPr lang="es-ES" sz="2400" b="1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214282" y="5857892"/>
            <a:ext cx="8643998" cy="642942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s-ES" sz="24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Dioxinas: favorecen la aparición de tumores.</a:t>
            </a:r>
            <a:endParaRPr lang="es-ES" sz="2400" b="1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214282" y="1928802"/>
            <a:ext cx="8643998" cy="642942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algn="ctr">
              <a:spcBef>
                <a:spcPct val="20000"/>
              </a:spcBef>
            </a:pPr>
            <a:r>
              <a:rPr lang="es-ES" sz="24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Metano: CH</a:t>
            </a:r>
            <a:r>
              <a:rPr lang="es-ES" sz="15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4</a:t>
            </a:r>
            <a:r>
              <a:rPr lang="es-ES" sz="24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 aumenta el efecto invernadero al igual que el dióxido de carbono.</a:t>
            </a:r>
            <a:endParaRPr lang="es-ES" sz="2400" b="1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fullfondos.com/paisajes/Mar_y_Cielo_Azul/Mar_y_Cielo_Az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325" y="0"/>
            <a:ext cx="9186325" cy="6889745"/>
          </a:xfrm>
          <a:prstGeom prst="rect">
            <a:avLst/>
          </a:prstGeom>
          <a:noFill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135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¿Qué podemos hacer para mejorar  la calidad del</a:t>
            </a:r>
            <a:r>
              <a:rPr kumimoji="0" lang="es-ES" sz="4400" b="0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aire</a:t>
            </a:r>
            <a:r>
              <a:rPr kumimoji="0" lang="es-ES" sz="4400" b="0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s-ES" sz="4400" b="0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6858016" y="0"/>
            <a:ext cx="2285984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103" name="Picture 7" descr="http://www.3dnworld.com/users/1/images/UltimateEar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6858015" cy="6858015"/>
          </a:xfrm>
          <a:prstGeom prst="rect">
            <a:avLst/>
          </a:prstGeom>
          <a:noFill/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86116" y="142852"/>
            <a:ext cx="5929322" cy="714356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¿qué es </a:t>
            </a:r>
            <a:r>
              <a:rPr lang="es-ES" dirty="0" smtClean="0">
                <a:solidFill>
                  <a:schemeClr val="bg1"/>
                </a:solidFill>
              </a:rPr>
              <a:t>la atmósfera?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1071546"/>
            <a:ext cx="7929618" cy="1143008"/>
          </a:xfr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La atmósfera es la capa externa y gaseosa del planeta Tierra.</a:t>
            </a:r>
          </a:p>
          <a:p>
            <a:endParaRPr lang="es-ES" b="1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71472" y="3429000"/>
            <a:ext cx="4000528" cy="328614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s-ES" sz="32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Su espesor es aproximadamente de unos 2.000 km pero el 99</a:t>
            </a:r>
            <a:r>
              <a:rPr lang="es-ES" sz="3200" b="1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% de su masa </a:t>
            </a:r>
            <a:r>
              <a:rPr lang="es-ES" sz="32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se encuentra en </a:t>
            </a:r>
            <a:r>
              <a:rPr lang="es-ES" sz="3200" b="1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los </a:t>
            </a:r>
            <a:r>
              <a:rPr lang="es-ES" sz="32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primeros 50 km</a:t>
            </a:r>
            <a:endParaRPr kumimoji="0" lang="es-ES" sz="3200" b="1" i="0" u="none" strike="noStrike" kern="1200" cap="none" spc="0" normalizeH="0" baseline="0" noProof="0" dirty="0" smtClean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450708"/>
            <a:ext cx="4071934" cy="340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-0TQ4IGde464/TgQlBWUuqzI/AAAAAAAAAuM/eLNsliU5_dc/s1600/7680astronau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¿Por qué</a:t>
            </a:r>
            <a:r>
              <a:rPr kumimoji="0" lang="es-ES" sz="3600" b="0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un astronauta lleva un traje especial?</a:t>
            </a:r>
            <a:endParaRPr kumimoji="0" lang="es-ES" sz="3600" b="0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85720" y="1000108"/>
            <a:ext cx="14287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1- </a:t>
            </a:r>
            <a:r>
              <a:rPr lang="es-ES" dirty="0" smtClean="0"/>
              <a:t>La </a:t>
            </a:r>
            <a:r>
              <a:rPr lang="es-ES" dirty="0" smtClean="0"/>
              <a:t>presión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85720" y="2000240"/>
            <a:ext cx="150019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2- </a:t>
            </a:r>
            <a:r>
              <a:rPr lang="es-ES" dirty="0" smtClean="0"/>
              <a:t>El </a:t>
            </a:r>
            <a:r>
              <a:rPr lang="es-ES" dirty="0" smtClean="0"/>
              <a:t>oxígeno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85720" y="1438260"/>
            <a:ext cx="87154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 smtClean="0"/>
              <a:t>Al estar en el vacío se </a:t>
            </a:r>
            <a:r>
              <a:rPr lang="es-ES" dirty="0" smtClean="0"/>
              <a:t>necesita </a:t>
            </a:r>
            <a:r>
              <a:rPr lang="es-ES" dirty="0" smtClean="0"/>
              <a:t>un traje presurizado </a:t>
            </a:r>
            <a:r>
              <a:rPr lang="es-ES" dirty="0" smtClean="0"/>
              <a:t>para poder sobrevivir</a:t>
            </a:r>
            <a:r>
              <a:rPr lang="es-ES" dirty="0" smtClean="0"/>
              <a:t>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85720" y="2428868"/>
            <a:ext cx="864399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 smtClean="0"/>
              <a:t>Se </a:t>
            </a:r>
            <a:r>
              <a:rPr lang="es-ES" dirty="0" smtClean="0"/>
              <a:t>necesario un suministro de oxígeno, el cual es controlado por un dispositivo en el traje</a:t>
            </a:r>
            <a:r>
              <a:rPr lang="es-ES" dirty="0" smtClean="0"/>
              <a:t>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85720" y="3071810"/>
            <a:ext cx="18573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3- </a:t>
            </a:r>
            <a:r>
              <a:rPr lang="es-ES" dirty="0" smtClean="0"/>
              <a:t>La </a:t>
            </a:r>
            <a:r>
              <a:rPr lang="es-ES" dirty="0" smtClean="0"/>
              <a:t>temperatura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285720" y="3500438"/>
            <a:ext cx="86439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Hay </a:t>
            </a:r>
            <a:r>
              <a:rPr lang="es-ES" dirty="0" smtClean="0"/>
              <a:t>grandes variaciones de temperatura en el espacio, ya que no está la atmósfera para la convección, entonces el traje trae consigo un sistema de regulación de temperatura</a:t>
            </a:r>
            <a:r>
              <a:rPr lang="es-ES" dirty="0" smtClean="0"/>
              <a:t>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85720" y="4357694"/>
            <a:ext cx="192882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4-  La radiación UV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285720" y="4782933"/>
            <a:ext cx="86439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 smtClean="0"/>
              <a:t>El </a:t>
            </a:r>
            <a:r>
              <a:rPr lang="es-ES" dirty="0" smtClean="0"/>
              <a:t>traje sirve de protección contra la radiación ultravioleta, ya que la atmosfera como protectora no está presente</a:t>
            </a:r>
            <a:r>
              <a:rPr lang="es-ES" dirty="0" smtClean="0"/>
              <a:t>.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85720" y="5643578"/>
            <a:ext cx="20002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5- La comunicación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285720" y="6068817"/>
            <a:ext cx="86439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 smtClean="0"/>
              <a:t>E</a:t>
            </a:r>
            <a:r>
              <a:rPr lang="es-ES" dirty="0" smtClean="0"/>
              <a:t>l </a:t>
            </a:r>
            <a:r>
              <a:rPr lang="es-ES" dirty="0" smtClean="0"/>
              <a:t>traje trae consigo un sistema de comunicaciones, ya que en </a:t>
            </a:r>
            <a:r>
              <a:rPr lang="es-ES" dirty="0" smtClean="0"/>
              <a:t>el vacío no se transmite </a:t>
            </a:r>
            <a:r>
              <a:rPr lang="es-ES" dirty="0" smtClean="0"/>
              <a:t>el sonido (y además está puesto el casco</a:t>
            </a:r>
            <a:r>
              <a:rPr lang="es-ES" dirty="0" smtClean="0"/>
              <a:t>).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Vista ampliada de: Graniz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¿Por qué</a:t>
            </a:r>
            <a:r>
              <a:rPr kumimoji="0" lang="es-ES" sz="4400" b="0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 verano graniza y no nieva?</a:t>
            </a:r>
            <a:endParaRPr kumimoji="0" lang="es-ES" sz="4400" b="0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85720" y="1285860"/>
            <a:ext cx="457203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1- El suelo está muy caliente y el agua se evapora muy rápido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897" y="1142984"/>
            <a:ext cx="4214103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Rectángulo"/>
          <p:cNvSpPr/>
          <p:nvPr/>
        </p:nvSpPr>
        <p:spPr>
          <a:xfrm>
            <a:off x="285720" y="2000240"/>
            <a:ext cx="45720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2</a:t>
            </a:r>
            <a:r>
              <a:rPr lang="es-ES" dirty="0" smtClean="0"/>
              <a:t>- Se forma una nube que asciende muy rápido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285720" y="2428868"/>
            <a:ext cx="457203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3- La temperatura en la parte superior de la troposfera  es muy baja y la nube se congela y cae como granizo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285720" y="3429000"/>
            <a:ext cx="45720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4- Si el ascenso de la nube es más lento llueve</a:t>
            </a:r>
          </a:p>
        </p:txBody>
      </p:sp>
      <p:pic>
        <p:nvPicPr>
          <p:cNvPr id="39938" name="Picture 2" descr="http://t3.gstatic.com/images?q=tbn:ANd9GcTSlseCBEjFdwiPYLei6u6Sy8TkFvqrhJedwRggM9IZMtqTJrq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152892"/>
            <a:ext cx="4261676" cy="2705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ullfondos.com/paisajes/Mar_y_Cielo_Azul/Mar_y_Cielo_Az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325" y="0"/>
            <a:ext cx="9186325" cy="6889745"/>
          </a:xfrm>
          <a:prstGeom prst="rect">
            <a:avLst/>
          </a:prstGeom>
          <a:noFill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00108"/>
            <a:ext cx="910349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Ejercicios </a:t>
            </a:r>
            <a:r>
              <a:rPr kumimoji="0" lang="es-ES" sz="4400" b="0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tema 2.</a:t>
            </a:r>
            <a:endParaRPr kumimoji="0" lang="es-ES" sz="4400" b="0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5143512"/>
            <a:ext cx="9144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8. ¿De dónde proviene el oxígeno de la atmósfera?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ullfondos.com/paisajes/Mar_y_Cielo_Azul/Mar_y_Cielo_Az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325" y="0"/>
            <a:ext cx="9186325" cy="6889745"/>
          </a:xfrm>
          <a:prstGeom prst="rect">
            <a:avLst/>
          </a:prstGeom>
          <a:noFill/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0" y="785794"/>
          <a:ext cx="9144000" cy="590498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572000"/>
                <a:gridCol w="4572000"/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600" b="1" cap="none" spc="0" dirty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Efecto </a:t>
                      </a:r>
                      <a:r>
                        <a:rPr lang="es-ES" sz="36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invernadero</a:t>
                      </a:r>
                      <a:endParaRPr lang="es-ES" sz="36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600" b="1" cap="none" spc="0" dirty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Capa de ozono</a:t>
                      </a:r>
                      <a:endParaRPr lang="es-ES" sz="36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2">
                            <a:tint val="85000"/>
                            <a:satMod val="15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/>
                </a:tc>
              </a:tr>
              <a:tr h="1117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Gas más importante</a:t>
                      </a:r>
                      <a:r>
                        <a:rPr lang="es-ES" sz="2000" dirty="0" smtClean="0"/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Gas más importante: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/>
                </a:tc>
              </a:tr>
              <a:tr h="1117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Capa de la atmósfera en la que se produce</a:t>
                      </a:r>
                      <a:r>
                        <a:rPr lang="es-ES" sz="2000" dirty="0" smtClean="0"/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Capa de la atmósfera en la que se produce: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/>
                </a:tc>
              </a:tr>
              <a:tr h="1117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Es bueno para la vida en la Tierra porque: 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Es bueno para la vida en la Tierra porque: </a:t>
                      </a:r>
                      <a:endParaRPr lang="es-ES" sz="20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/>
                </a:tc>
              </a:tr>
              <a:tr h="1117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Es peligroso para la vida en la Tierra  si: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Es peligroso para la vida en la Tierra  si: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/>
                </a:tc>
              </a:tr>
            </a:tbl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Ejercicios </a:t>
            </a:r>
            <a:r>
              <a:rPr kumimoji="0" lang="es-ES" sz="4400" b="0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tema 2.</a:t>
            </a:r>
            <a:endParaRPr kumimoji="0" lang="es-ES" sz="4400" b="0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fullfondos.com/paisajes/Mar_y_Cielo_Azul/Mar_y_Cielo_Az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325" y="0"/>
            <a:ext cx="9186325" cy="6889745"/>
          </a:xfrm>
          <a:prstGeom prst="rect">
            <a:avLst/>
          </a:prstGeom>
          <a:noFill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135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Glosario tema 2.</a:t>
            </a:r>
            <a:endParaRPr kumimoji="0" lang="es-ES" sz="4400" b="0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0" y="1214422"/>
          <a:ext cx="7620000" cy="4246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zastavki.com/pictures/1440x900/2009/Space_Atmosphere_018926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00108"/>
            <a:ext cx="37623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500174"/>
            <a:ext cx="498240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recursos.cnice.mec.es/biosfera/alumno/3ESO/energia_externa/img/cirro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14480" y="0"/>
            <a:ext cx="6200764" cy="714356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¿por qué es importante?</a:t>
            </a:r>
            <a:endParaRPr lang="es-E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44" y="2500306"/>
            <a:ext cx="8858312" cy="1571636"/>
          </a:xfr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s-ES" b="1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S</a:t>
            </a:r>
            <a:r>
              <a:rPr lang="es-ES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i no hubiese atmósfera la temperatura de la superficie puede variar más de cien grados entre el día y la noche, como pasa en la Luna, y esto es incompatible con la vida.</a:t>
            </a:r>
            <a:endParaRPr lang="es-ES" b="1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42844" y="4286256"/>
            <a:ext cx="8858312" cy="1357322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algn="ctr">
              <a:spcBef>
                <a:spcPct val="20000"/>
              </a:spcBef>
            </a:pPr>
            <a:r>
              <a:rPr lang="es-ES" sz="3200" b="1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En la Luna, donde no hay </a:t>
            </a:r>
            <a:r>
              <a:rPr lang="es-ES" sz="32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atmósfera, </a:t>
            </a:r>
            <a:r>
              <a:rPr lang="es-ES" sz="3200" b="1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la temperatura media de la superficie durante el día es de unos 110ºC y durante la noche de –150ºC.</a:t>
            </a:r>
            <a:endParaRPr kumimoji="0" lang="es-ES" sz="3200" b="1" i="0" u="none" strike="noStrike" kern="1200" cap="none" spc="0" normalizeH="0" baseline="0" noProof="0" dirty="0" smtClean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42844" y="1142984"/>
            <a:ext cx="8858312" cy="1000132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atmósfera nos protege de los rayos nocivos del Sol, los rayos</a:t>
            </a:r>
            <a:r>
              <a:rPr kumimoji="0" lang="es-ES" sz="3200" b="1" i="0" u="none" strike="noStrike" kern="1200" cap="none" spc="0" normalizeH="0" noProof="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ultravioletas UV.</a:t>
            </a:r>
            <a:endParaRPr kumimoji="0" lang="es-ES" sz="3200" b="1" i="0" u="none" strike="noStrike" kern="1200" cap="none" spc="0" normalizeH="0" baseline="0" noProof="0" dirty="0" smtClean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 uiExpand="1" build="p" animBg="1"/>
      <p:bldP spid="1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eltamiz.com/wp-content/uploads/2008/04/venus-al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14480" y="0"/>
            <a:ext cx="6200764" cy="714356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¿cómo se formó?</a:t>
            </a:r>
            <a:endParaRPr lang="es-E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8858312" cy="1143008"/>
          </a:xfr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24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El planeta Tierra se formó hace unos 4.500 millones de años (</a:t>
            </a:r>
            <a:r>
              <a:rPr lang="es-ES" sz="2400" b="1" dirty="0" err="1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Ma</a:t>
            </a:r>
            <a:r>
              <a:rPr lang="es-ES" sz="24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). Su atmósfera consistía probablemente de gases abundantes en el sistema solar: Hidrógeno (H) y Helio (He).</a:t>
            </a:r>
            <a:endParaRPr lang="es-ES" sz="2400" b="1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42844" y="2214554"/>
            <a:ext cx="8858312" cy="928694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s-ES" sz="2400" b="1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Emisiones volcánicas y enfriamiento del </a:t>
            </a:r>
            <a:r>
              <a:rPr lang="es-ES" sz="24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magma inyectaron </a:t>
            </a:r>
            <a:r>
              <a:rPr lang="es-ES" sz="2400" b="1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H</a:t>
            </a:r>
            <a:r>
              <a:rPr lang="es-ES" sz="2400" b="1" baseline="-25000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2</a:t>
            </a:r>
            <a:r>
              <a:rPr lang="es-ES" sz="2400" b="1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0, CO</a:t>
            </a:r>
            <a:r>
              <a:rPr lang="es-ES" sz="2400" b="1" baseline="-25000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2</a:t>
            </a:r>
            <a:r>
              <a:rPr lang="es-ES" sz="2400" b="1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, SO</a:t>
            </a:r>
            <a:r>
              <a:rPr lang="es-ES" sz="2400" b="1" baseline="-25000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2</a:t>
            </a:r>
            <a:r>
              <a:rPr lang="es-ES" sz="2400" b="1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, N</a:t>
            </a:r>
            <a:r>
              <a:rPr lang="es-ES" sz="2400" b="1" baseline="-25000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2</a:t>
            </a:r>
            <a:r>
              <a:rPr lang="es-ES" sz="2400" b="1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, H</a:t>
            </a:r>
            <a:r>
              <a:rPr lang="es-ES" sz="2400" b="1" baseline="-25000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2</a:t>
            </a:r>
            <a:r>
              <a:rPr lang="es-ES" sz="2400" b="1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, Cl</a:t>
            </a:r>
            <a:r>
              <a:rPr lang="es-ES" sz="2400" b="1" baseline="-25000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2</a:t>
            </a:r>
            <a:r>
              <a:rPr lang="es-ES" sz="2400" b="1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 a la </a:t>
            </a:r>
            <a:r>
              <a:rPr lang="es-ES" sz="24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atmósfera primitiva</a:t>
            </a:r>
            <a:r>
              <a:rPr lang="es-ES" sz="2400" b="1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.</a:t>
            </a:r>
            <a:endParaRPr kumimoji="0" lang="es-ES" sz="2400" b="1" i="0" u="none" strike="noStrike" kern="1200" cap="none" spc="0" normalizeH="0" baseline="0" noProof="0" dirty="0" smtClean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142844" y="3357562"/>
            <a:ext cx="8858312" cy="1000132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s-ES" sz="24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El enfriamiento de la atmósfera primitiva permitió que  el vapor de agua condensara y precipitara para formar los océanos.</a:t>
            </a:r>
            <a:endParaRPr kumimoji="0" lang="es-ES" sz="2400" b="1" i="0" u="none" strike="noStrike" kern="1200" cap="none" spc="0" normalizeH="0" baseline="0" noProof="0" dirty="0" smtClean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142844" y="4572008"/>
            <a:ext cx="8858312" cy="78581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lvl="0" algn="ctr">
              <a:spcBef>
                <a:spcPct val="20000"/>
              </a:spcBef>
            </a:pPr>
            <a:r>
              <a:rPr lang="es-ES" sz="24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Hace 2.500 </a:t>
            </a:r>
            <a:r>
              <a:rPr lang="es-ES" sz="2400" b="1" dirty="0" err="1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Ma</a:t>
            </a:r>
            <a:r>
              <a:rPr lang="es-ES" sz="24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, bacterias (cianobacterias) en el océano comenzaron a producir O</a:t>
            </a:r>
            <a:r>
              <a:rPr lang="es-ES" sz="2400" b="1" baseline="-2500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2</a:t>
            </a:r>
            <a:r>
              <a:rPr lang="es-ES" sz="24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. </a:t>
            </a:r>
            <a:endParaRPr kumimoji="0" lang="es-ES" sz="2400" b="1" i="0" u="none" strike="noStrike" kern="1200" cap="none" spc="0" normalizeH="0" baseline="0" noProof="0" dirty="0" smtClean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42844" y="5500702"/>
            <a:ext cx="8858312" cy="500066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s-ES" sz="24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Hace 2.000 </a:t>
            </a:r>
            <a:r>
              <a:rPr lang="es-ES" sz="2400" b="1" dirty="0" err="1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Ma</a:t>
            </a:r>
            <a:r>
              <a:rPr lang="es-ES" sz="24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 ya se parecía a la atmósfera actual.</a:t>
            </a:r>
            <a:endParaRPr kumimoji="0" lang="es-ES" sz="2400" b="1" i="0" u="none" strike="noStrike" kern="1200" cap="none" spc="0" normalizeH="0" baseline="0" noProof="0" dirty="0" smtClean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uiExpand="1" build="p" animBg="1"/>
      <p:bldP spid="10" grpId="0" uiExpand="1" build="p" animBg="1"/>
      <p:bldP spid="11" grpId="0" uiExpand="1" build="p" animBg="1"/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elojodebuey.es/wp-content/mar_y_cielo_az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14480" y="0"/>
            <a:ext cx="6200764" cy="714356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¿cuál es su composición?</a:t>
            </a:r>
            <a:endParaRPr lang="es-E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44" y="857232"/>
            <a:ext cx="8858312" cy="785818"/>
          </a:xfr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s-ES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La atmósfera es una mezcla de gases, hasta los 80 km su composición es homogénea y es lo que conocemos como aire.</a:t>
            </a:r>
            <a:endParaRPr lang="es-ES" b="1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9460" name="Picture 4" descr="http://4.bp.blogspot.com/_OHCf0PnmN5g/SZnh8VYzdmI/AAAAAAAAADg/KMbr-ociFEc/s320/fflp00821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3429024" cy="3360445"/>
          </a:xfrm>
          <a:prstGeom prst="rect">
            <a:avLst/>
          </a:prstGeom>
          <a:noFill/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3857620" y="3643314"/>
            <a:ext cx="5143504" cy="1285884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</a:pPr>
            <a:r>
              <a:rPr lang="es-ES" sz="32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Existen otros gases que se encuentran en menor proporción, pero no con ello dejan de ser importantes para el desarrollo de la vida en la Tierra</a:t>
            </a:r>
            <a:endParaRPr kumimoji="0" lang="es-ES" sz="3200" b="1" i="0" u="none" strike="noStrike" kern="1200" cap="none" spc="0" normalizeH="0" baseline="0" noProof="0" dirty="0" smtClean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142844" y="1857364"/>
            <a:ext cx="8858312" cy="1357322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algn="ctr">
              <a:spcBef>
                <a:spcPct val="20000"/>
              </a:spcBef>
            </a:pPr>
            <a:r>
              <a:rPr lang="es-ES" sz="24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El aire tiene dos componentes básicos que se encuentran en mayor proporción, son el Nitrógeno y el Oxígeno. El primero no cumple ninguna función básica mientras que el segundo es imprescindible para los seres vivos.</a:t>
            </a:r>
            <a:endParaRPr kumimoji="0" lang="es-ES" sz="3200" b="1" i="0" u="none" strike="noStrike" kern="1200" cap="none" spc="0" normalizeH="0" baseline="0" noProof="0" dirty="0" smtClean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build="p" animBg="1"/>
      <p:bldP spid="10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3.bp.blogspot.com/_v2VHqTijknc/TB8EuMRRBBI/AAAAAAAAAns/3TM-6I1Rt54/s1600/nub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142844" y="214290"/>
            <a:ext cx="8858312" cy="1285884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s-ES" sz="24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El ozono: que es una forma de oxígeno O</a:t>
            </a:r>
            <a:r>
              <a:rPr lang="es-ES" sz="2400" b="1" baseline="-2500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3</a:t>
            </a:r>
            <a:r>
              <a:rPr lang="es-ES" sz="24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, se concentra sobre todo en la estratosfera formando la llamada capa de ozono que protege a los seres vivos de los rayos ultravioletas. 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42844" y="1785926"/>
            <a:ext cx="8858312" cy="114300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algn="ctr">
              <a:spcBef>
                <a:spcPct val="20000"/>
              </a:spcBef>
            </a:pPr>
            <a:r>
              <a:rPr lang="es-ES" sz="24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El dióxido de carbono: CO</a:t>
            </a:r>
            <a:r>
              <a:rPr lang="es-ES" sz="2400" b="1" baseline="-2500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2</a:t>
            </a:r>
            <a:r>
              <a:rPr lang="es-ES" sz="24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, es imprescindible para que las plantas realicen la fotosíntesis y es necesario para que se produzca el efecto invernadero.</a:t>
            </a:r>
            <a:endParaRPr lang="es-ES" sz="2400" b="1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42844" y="3143248"/>
            <a:ext cx="8858312" cy="1571636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s-ES" sz="24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El vapor de agua: H</a:t>
            </a:r>
            <a:r>
              <a:rPr lang="es-ES" sz="2400" b="1" baseline="-2500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2</a:t>
            </a:r>
            <a:r>
              <a:rPr lang="es-ES" sz="24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O que procede en gran parte de la evaporación del agua de los mares , ríos y lagos, y del él depende los fenómenos atmosféricos que ocurren en la troposfera como la lluvia, niebla, escarcha…</a:t>
            </a:r>
            <a:endParaRPr kumimoji="0" lang="es-ES" sz="3200" b="1" i="0" u="none" strike="noStrike" kern="1200" cap="none" spc="0" normalizeH="0" baseline="0" noProof="0" dirty="0" smtClean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foto,tela,gratis,paisaje,fotografía,idea,Nubes en el mar, azul y blanco, nubes, nubes, ,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128" cy="6858001"/>
          </a:xfrm>
          <a:prstGeom prst="rect">
            <a:avLst/>
          </a:prstGeom>
          <a:noFill/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357422" y="142852"/>
          <a:ext cx="6786578" cy="6715148"/>
        </p:xfrm>
        <a:graphic>
          <a:graphicData uri="http://schemas.openxmlformats.org/drawingml/2006/table">
            <a:tbl>
              <a:tblPr/>
              <a:tblGrid>
                <a:gridCol w="193902"/>
                <a:gridCol w="6592676"/>
              </a:tblGrid>
              <a:tr h="67151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3354" marR="13354" marT="13354" marB="133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5 . Exosfera</a:t>
                      </a:r>
                      <a:r>
                        <a:rPr lang="es-ES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. Es la capa más externa de la atmósfera. Empieza a partir de los 500 km de altura. Presenta pocas moléculas de aire y muy separadas, por lo cual es muy difícil saber dónde acaba (aproximadamente debe llegar a los 2000 km</a:t>
                      </a:r>
                      <a:r>
                        <a:rPr lang="es-E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4 </a:t>
                      </a: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. Termosfera</a:t>
                      </a:r>
                      <a:r>
                        <a:rPr lang="es-ES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 o </a:t>
                      </a: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ionosfera</a:t>
                      </a:r>
                      <a:r>
                        <a:rPr lang="es-ES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. Empieza a los 80 km y llega hasta los 500 km. A medida que se asciende la temperatura pasa de unos -80 ºC a más de 1000 ºC, de aquí el nombre de termosfera . Contiene partículas cargadas de electricidad (iones), de aquí el nombre de ionosfera. </a:t>
                      </a:r>
                      <a:r>
                        <a:rPr lang="es-ES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En </a:t>
                      </a:r>
                      <a:r>
                        <a:rPr lang="es-ES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ella se producen las </a:t>
                      </a: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auroras boreales</a:t>
                      </a:r>
                      <a:r>
                        <a:rPr lang="es-ES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 que se observan desde las zonas polares.</a:t>
                      </a:r>
                      <a:endParaRPr lang="es-ES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3 </a:t>
                      </a: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. Mesosfera</a:t>
                      </a:r>
                      <a:r>
                        <a:rPr lang="es-ES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. Empieza a los 50 km y llega hasta los 80 km. Es una capa sin ozono ni vapor de agua. En ella los meteoritos llegan a ponerse incandescentes y se producen las </a:t>
                      </a: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estrellas fugaces</a:t>
                      </a:r>
                      <a:r>
                        <a:rPr lang="es-ES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.</a:t>
                      </a:r>
                      <a:r>
                        <a:rPr lang="es-ES" sz="1600" dirty="0"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es-ES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La temperatura desciende de unos 80 ºC a los 50 km hasta unos -80 ºC a los 80 km.</a:t>
                      </a:r>
                      <a:endParaRPr lang="es-ES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2 . Estratosfera</a:t>
                      </a:r>
                      <a:r>
                        <a:rPr lang="es-ES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. Empieza a los 13 km y llega hasta los 50 km. En ella predominan los movimientos horizontales del aire, de aquí su nombre. Contiene la capa </a:t>
                      </a: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de ozono</a:t>
                      </a:r>
                      <a:r>
                        <a:rPr lang="es-ES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 que absorbe las radiaciones UV. Esta reacción desprende energía y ello provoca un aumento de la temperatura de unos -60 ºC a los 13 km hasta casi los 80 ºC a los 50 km.</a:t>
                      </a:r>
                      <a:endParaRPr lang="es-ES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1 . Troposfera</a:t>
                      </a:r>
                      <a:r>
                        <a:rPr lang="es-ES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. Llega hasta los 13 km. Contiene el 80% de los gases y casi todo el vapor de agua. En ella cada 100 m más de altura la temperatura desciende 0,65 ºC llegando a -60 ºC a los 13 km. Predominan los movimientos verticales de aire, como las denominadas corrientes de convección. En ella se producen las precipitaciones (lluvias y nevadas).</a:t>
                      </a:r>
                      <a:endParaRPr lang="es-E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3354" marR="13354" marT="13354" marB="133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485" name="Imagen 2" descr="http://www.aula2005.com/html/cn1eso/07atmosfera/atmosferac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859"/>
            <a:ext cx="1857388" cy="6846142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142844" y="642918"/>
            <a:ext cx="30168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5</a:t>
            </a:r>
          </a:p>
          <a:p>
            <a:endParaRPr lang="es-ES" b="1" dirty="0"/>
          </a:p>
          <a:p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  <a:p>
            <a:r>
              <a:rPr lang="es-ES" b="1" dirty="0" smtClean="0"/>
              <a:t>4</a:t>
            </a:r>
          </a:p>
          <a:p>
            <a:endParaRPr lang="es-ES" b="1" dirty="0"/>
          </a:p>
          <a:p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  <a:p>
            <a:endParaRPr lang="es-ES" b="1" dirty="0"/>
          </a:p>
          <a:p>
            <a:r>
              <a:rPr lang="es-ES" b="1" dirty="0" smtClean="0"/>
              <a:t>3</a:t>
            </a:r>
          </a:p>
          <a:p>
            <a:endParaRPr lang="es-ES" b="1" dirty="0"/>
          </a:p>
          <a:p>
            <a:endParaRPr lang="es-ES" b="1" dirty="0" smtClean="0"/>
          </a:p>
          <a:p>
            <a:r>
              <a:rPr lang="es-ES" b="1" dirty="0" smtClean="0"/>
              <a:t>2</a:t>
            </a:r>
          </a:p>
          <a:p>
            <a:endParaRPr lang="es-ES" b="1" dirty="0" smtClean="0"/>
          </a:p>
          <a:p>
            <a:endParaRPr lang="es-ES" b="1" dirty="0"/>
          </a:p>
          <a:p>
            <a:r>
              <a:rPr lang="es-ES" b="1" dirty="0" smtClean="0"/>
              <a:t>1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foto,tela,gratis,paisaje,fotografía,idea,Nubes en el mar, azul y blanco, nubes, nubes, ,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128" cy="6858001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6482" y="1"/>
            <a:ext cx="50569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n 2" descr="http://www.aula2005.com/html/cn1eso/07atmosfera/atmosferac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1859"/>
            <a:ext cx="1857388" cy="6846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1204</Words>
  <Application>Microsoft Office PowerPoint</Application>
  <PresentationFormat>Presentación en pantalla (4:3)</PresentationFormat>
  <Paragraphs>127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La atmósfera terrestre</vt:lpstr>
      <vt:lpstr>¿qué es la atmósfera?</vt:lpstr>
      <vt:lpstr>Diapositiva 3</vt:lpstr>
      <vt:lpstr>¿por qué es importante?</vt:lpstr>
      <vt:lpstr>¿cómo se formó?</vt:lpstr>
      <vt:lpstr>¿cuál es su composición?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atmósfera terrestre</dc:title>
  <dc:creator>Isabel</dc:creator>
  <cp:lastModifiedBy>Isabel</cp:lastModifiedBy>
  <cp:revision>57</cp:revision>
  <dcterms:created xsi:type="dcterms:W3CDTF">2010-09-29T15:16:46Z</dcterms:created>
  <dcterms:modified xsi:type="dcterms:W3CDTF">2011-10-10T09:30:50Z</dcterms:modified>
</cp:coreProperties>
</file>